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8579"/>
    <a:srgbClr val="E0D9D6"/>
    <a:srgbClr val="BAAAA2"/>
    <a:srgbClr val="155D6B"/>
    <a:srgbClr val="32C2DB"/>
    <a:srgbClr val="B9D338"/>
    <a:srgbClr val="269BB0"/>
    <a:srgbClr val="ACCE48"/>
    <a:srgbClr val="165A68"/>
    <a:srgbClr val="0C7B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23" autoAdjust="0"/>
    <p:restoredTop sz="94660"/>
  </p:normalViewPr>
  <p:slideViewPr>
    <p:cSldViewPr snapToGrid="0">
      <p:cViewPr varScale="1">
        <p:scale>
          <a:sx n="60" d="100"/>
          <a:sy n="60" d="100"/>
        </p:scale>
        <p:origin x="13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722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654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458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2498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183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939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3700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3673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8006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794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761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C39A9-747C-4001-977A-A9C880BB49A7}" type="datetimeFigureOut">
              <a:rPr lang="ko-KR" altLang="en-US" smtClean="0"/>
              <a:t>2021-01-14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FD62-E490-4757-BE1A-C88A1A214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6710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7293223"/>
            <a:ext cx="2495550" cy="2609850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450" y="7296150"/>
            <a:ext cx="2495550" cy="2609850"/>
          </a:xfrm>
          <a:prstGeom prst="rect">
            <a:avLst/>
          </a:prstGeom>
        </p:spPr>
      </p:pic>
      <p:sp>
        <p:nvSpPr>
          <p:cNvPr id="12" name="평행 사변형 11"/>
          <p:cNvSpPr/>
          <p:nvPr/>
        </p:nvSpPr>
        <p:spPr>
          <a:xfrm>
            <a:off x="557212" y="3322017"/>
            <a:ext cx="5657850" cy="523220"/>
          </a:xfrm>
          <a:prstGeom prst="parallelogram">
            <a:avLst/>
          </a:prstGeom>
          <a:solidFill>
            <a:srgbClr val="9C8579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012" y="1844583"/>
            <a:ext cx="5162550" cy="9620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55029" y="3322016"/>
            <a:ext cx="4376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b="1" dirty="0">
                <a:latin typeface="+mn-ea"/>
              </a:rPr>
              <a:t>사회적 가치 </a:t>
            </a:r>
            <a:r>
              <a:rPr lang="en-US" altLang="ko-KR" sz="2800" b="1" dirty="0">
                <a:latin typeface="+mn-ea"/>
              </a:rPr>
              <a:t>: </a:t>
            </a:r>
            <a:r>
              <a:rPr lang="ko-KR" altLang="en-US" sz="2800" b="1" dirty="0">
                <a:latin typeface="+mn-ea"/>
              </a:rPr>
              <a:t>공유와 상생</a:t>
            </a:r>
          </a:p>
        </p:txBody>
      </p:sp>
      <p:cxnSp>
        <p:nvCxnSpPr>
          <p:cNvPr id="17" name="직선 연결선 16"/>
          <p:cNvCxnSpPr/>
          <p:nvPr/>
        </p:nvCxnSpPr>
        <p:spPr>
          <a:xfrm>
            <a:off x="1040829" y="8056419"/>
            <a:ext cx="4776343" cy="0"/>
          </a:xfrm>
          <a:prstGeom prst="line">
            <a:avLst/>
          </a:prstGeom>
          <a:ln>
            <a:solidFill>
              <a:srgbClr val="9C85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20977" y="7193419"/>
            <a:ext cx="2416046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2021</a:t>
            </a:r>
            <a:r>
              <a:rPr lang="ko-KR" altLang="en-US" sz="1400" b="1" dirty="0">
                <a:solidFill>
                  <a:srgbClr val="9C8579"/>
                </a:solidFill>
                <a:latin typeface="+mn-ea"/>
              </a:rPr>
              <a:t>년</a:t>
            </a:r>
            <a:r>
              <a:rPr lang="ko-KR" altLang="en-US" b="1" dirty="0">
                <a:latin typeface="+mn-ea"/>
              </a:rPr>
              <a:t>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400" b="1" dirty="0">
                <a:solidFill>
                  <a:srgbClr val="9C8579"/>
                </a:solidFill>
                <a:latin typeface="+mn-ea"/>
              </a:rPr>
              <a:t>월</a:t>
            </a:r>
            <a:r>
              <a:rPr lang="ko-KR" altLang="en-US" b="1" dirty="0">
                <a:latin typeface="+mn-ea"/>
              </a:rPr>
              <a:t>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22</a:t>
            </a:r>
            <a:r>
              <a:rPr lang="ko-KR" altLang="en-US" sz="1200" b="1" dirty="0">
                <a:solidFill>
                  <a:srgbClr val="9C8579"/>
                </a:solidFill>
                <a:latin typeface="+mn-ea"/>
              </a:rPr>
              <a:t>일 </a:t>
            </a:r>
            <a:r>
              <a:rPr lang="en-US" altLang="ko-KR" sz="1200" b="1" dirty="0">
                <a:solidFill>
                  <a:srgbClr val="9C8579"/>
                </a:solidFill>
                <a:latin typeface="+mn-ea"/>
              </a:rPr>
              <a:t>(</a:t>
            </a:r>
            <a:r>
              <a:rPr lang="ko-KR" altLang="en-US" sz="1200" b="1" dirty="0">
                <a:solidFill>
                  <a:srgbClr val="9C8579"/>
                </a:solidFill>
                <a:latin typeface="+mn-ea"/>
              </a:rPr>
              <a:t>금</a:t>
            </a:r>
            <a:r>
              <a:rPr lang="en-US" altLang="ko-KR" sz="1200" b="1" dirty="0">
                <a:solidFill>
                  <a:srgbClr val="9C8579"/>
                </a:solidFill>
                <a:latin typeface="+mn-ea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ko-KR" altLang="en-US" b="1" dirty="0">
                <a:solidFill>
                  <a:srgbClr val="9C8579"/>
                </a:solidFill>
                <a:latin typeface="+mn-ea"/>
              </a:rPr>
              <a:t>온라인</a:t>
            </a:r>
            <a:r>
              <a:rPr lang="en-US" altLang="ko-KR" b="1" dirty="0">
                <a:solidFill>
                  <a:srgbClr val="9C8579"/>
                </a:solidFill>
                <a:latin typeface="+mn-ea"/>
              </a:rPr>
              <a:t>(Zoom)</a:t>
            </a:r>
            <a:r>
              <a:rPr lang="ko-KR" altLang="en-US" b="1" dirty="0">
                <a:solidFill>
                  <a:srgbClr val="9C8579"/>
                </a:solidFill>
                <a:latin typeface="+mn-ea"/>
              </a:rPr>
              <a:t> 개최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0" y="0"/>
            <a:ext cx="6858000" cy="109377"/>
          </a:xfrm>
          <a:prstGeom prst="rect">
            <a:avLst/>
          </a:prstGeom>
          <a:solidFill>
            <a:srgbClr val="967B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967B64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0" y="9793696"/>
            <a:ext cx="6858000" cy="109377"/>
          </a:xfrm>
          <a:prstGeom prst="rect">
            <a:avLst/>
          </a:prstGeom>
          <a:solidFill>
            <a:srgbClr val="967B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967B6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8464" y="1401387"/>
            <a:ext cx="2475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>
                <a:solidFill>
                  <a:srgbClr val="9C8579"/>
                </a:solidFill>
                <a:latin typeface="+mn-ea"/>
              </a:rPr>
              <a:t>제</a:t>
            </a:r>
            <a:r>
              <a:rPr lang="en-US" altLang="ko-KR" sz="2000" b="1" dirty="0">
                <a:solidFill>
                  <a:srgbClr val="9C8579"/>
                </a:solidFill>
                <a:latin typeface="+mn-ea"/>
              </a:rPr>
              <a:t>2</a:t>
            </a:r>
            <a:r>
              <a:rPr lang="ko-KR" altLang="en-US" sz="2000" b="1" dirty="0">
                <a:solidFill>
                  <a:srgbClr val="9C8579"/>
                </a:solidFill>
                <a:latin typeface="+mn-ea"/>
              </a:rPr>
              <a:t>회 통합학술대회</a:t>
            </a:r>
          </a:p>
        </p:txBody>
      </p:sp>
      <p:grpSp>
        <p:nvGrpSpPr>
          <p:cNvPr id="16" name="그룹 15"/>
          <p:cNvGrpSpPr/>
          <p:nvPr/>
        </p:nvGrpSpPr>
        <p:grpSpPr>
          <a:xfrm>
            <a:off x="3443286" y="8473044"/>
            <a:ext cx="1261884" cy="883814"/>
            <a:chOff x="4911883" y="8304306"/>
            <a:chExt cx="1261884" cy="883814"/>
          </a:xfrm>
        </p:grpSpPr>
        <p:pic>
          <p:nvPicPr>
            <p:cNvPr id="1025" name="_x181297096" descr="EMB000037542f0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5000" y="8304306"/>
              <a:ext cx="755650" cy="552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911883" y="8880343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>
                  <a:solidFill>
                    <a:srgbClr val="9C8579"/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한국소비자학회</a:t>
              </a:r>
              <a:endParaRPr lang="ko-KR" altLang="en-US" sz="1400" b="1" dirty="0">
                <a:solidFill>
                  <a:srgbClr val="9C8579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040829" y="8635346"/>
            <a:ext cx="1107996" cy="721512"/>
            <a:chOff x="3546481" y="8466608"/>
            <a:chExt cx="1107996" cy="721512"/>
          </a:xfrm>
        </p:grpSpPr>
        <p:sp>
          <p:nvSpPr>
            <p:cNvPr id="19" name="TextBox 18"/>
            <p:cNvSpPr txBox="1"/>
            <p:nvPr/>
          </p:nvSpPr>
          <p:spPr>
            <a:xfrm>
              <a:off x="3546481" y="8880343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>
                  <a:solidFill>
                    <a:srgbClr val="9C8579"/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한국광고학회</a:t>
              </a:r>
              <a:endParaRPr lang="ko-KR" altLang="en-US" sz="1400" b="1" dirty="0">
                <a:solidFill>
                  <a:srgbClr val="9C8579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pic>
          <p:nvPicPr>
            <p:cNvPr id="6" name="그림 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258" b="3773"/>
            <a:stretch/>
          </p:blipFill>
          <p:spPr>
            <a:xfrm>
              <a:off x="3740931" y="8466608"/>
              <a:ext cx="719096" cy="390148"/>
            </a:xfrm>
            <a:prstGeom prst="rect">
              <a:avLst/>
            </a:prstGeom>
          </p:spPr>
        </p:pic>
      </p:grpSp>
      <p:grpSp>
        <p:nvGrpSpPr>
          <p:cNvPr id="9" name="그룹 8"/>
          <p:cNvGrpSpPr/>
          <p:nvPr/>
        </p:nvGrpSpPr>
        <p:grpSpPr>
          <a:xfrm>
            <a:off x="4709176" y="8712976"/>
            <a:ext cx="1107996" cy="643882"/>
            <a:chOff x="661790" y="8544238"/>
            <a:chExt cx="1107996" cy="643882"/>
          </a:xfrm>
        </p:grpSpPr>
        <p:sp>
          <p:nvSpPr>
            <p:cNvPr id="22" name="TextBox 21"/>
            <p:cNvSpPr txBox="1"/>
            <p:nvPr/>
          </p:nvSpPr>
          <p:spPr>
            <a:xfrm>
              <a:off x="661790" y="8880343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>
                  <a:solidFill>
                    <a:srgbClr val="9C8579"/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한국유통학회</a:t>
              </a:r>
              <a:endParaRPr lang="ko-KR" altLang="en-US" sz="1400" b="1" dirty="0">
                <a:solidFill>
                  <a:srgbClr val="9C8579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3593" b="56408"/>
            <a:stretch/>
          </p:blipFill>
          <p:spPr>
            <a:xfrm>
              <a:off x="744630" y="8544238"/>
              <a:ext cx="942317" cy="312518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2186556" y="8612161"/>
            <a:ext cx="1261884" cy="744697"/>
            <a:chOff x="2027191" y="8443423"/>
            <a:chExt cx="1261884" cy="744697"/>
          </a:xfrm>
        </p:grpSpPr>
        <p:sp>
          <p:nvSpPr>
            <p:cNvPr id="20" name="TextBox 19"/>
            <p:cNvSpPr txBox="1"/>
            <p:nvPr/>
          </p:nvSpPr>
          <p:spPr>
            <a:xfrm>
              <a:off x="2027191" y="8880343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>
                  <a:solidFill>
                    <a:srgbClr val="9C8579"/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한국마케팅학회</a:t>
              </a:r>
              <a:endParaRPr lang="ko-KR" altLang="en-US" sz="1400" b="1" dirty="0">
                <a:solidFill>
                  <a:srgbClr val="9C8579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pic>
          <p:nvPicPr>
            <p:cNvPr id="8" name="그림 7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06" r="31250" b="47083"/>
            <a:stretch/>
          </p:blipFill>
          <p:spPr>
            <a:xfrm>
              <a:off x="2194118" y="8443423"/>
              <a:ext cx="928030" cy="436518"/>
            </a:xfrm>
            <a:prstGeom prst="rect">
              <a:avLst/>
            </a:prstGeom>
          </p:spPr>
        </p:pic>
      </p:grpSp>
      <p:cxnSp>
        <p:nvCxnSpPr>
          <p:cNvPr id="34" name="직선 연결선 33"/>
          <p:cNvCxnSpPr/>
          <p:nvPr/>
        </p:nvCxnSpPr>
        <p:spPr>
          <a:xfrm>
            <a:off x="1040829" y="7165831"/>
            <a:ext cx="4776343" cy="0"/>
          </a:xfrm>
          <a:prstGeom prst="line">
            <a:avLst/>
          </a:prstGeom>
          <a:ln>
            <a:solidFill>
              <a:srgbClr val="9C85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400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95910" y="332574"/>
            <a:ext cx="6263640" cy="541020"/>
          </a:xfrm>
          <a:prstGeom prst="rect">
            <a:avLst/>
          </a:prstGeom>
          <a:gradFill flip="none" rotWithShape="1">
            <a:gsLst>
              <a:gs pos="0">
                <a:srgbClr val="DFE0F0">
                  <a:alpha val="0"/>
                </a:srgbClr>
              </a:gs>
              <a:gs pos="44000">
                <a:srgbClr val="E0D9D6"/>
              </a:gs>
              <a:gs pos="83000">
                <a:srgbClr val="BAAAA2"/>
              </a:gs>
              <a:gs pos="100000">
                <a:srgbClr val="9C8579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spc="-100" dirty="0">
                <a:latin typeface="함초롬바탕"/>
                <a:ea typeface="+mj-ea"/>
              </a:rPr>
              <a:t>  초청의 글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044B0BD6-1519-4EA4-96BB-DAD07343C6D2}"/>
              </a:ext>
            </a:extLst>
          </p:cNvPr>
          <p:cNvGrpSpPr/>
          <p:nvPr/>
        </p:nvGrpSpPr>
        <p:grpSpPr>
          <a:xfrm>
            <a:off x="0" y="7293223"/>
            <a:ext cx="6858000" cy="2612777"/>
            <a:chOff x="0" y="7293223"/>
            <a:chExt cx="6858000" cy="2612777"/>
          </a:xfrm>
        </p:grpSpPr>
        <p:pic>
          <p:nvPicPr>
            <p:cNvPr id="26" name="그림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0" y="7293223"/>
              <a:ext cx="2495550" cy="2609850"/>
            </a:xfrm>
            <a:prstGeom prst="rect">
              <a:avLst/>
            </a:prstGeom>
          </p:spPr>
        </p:pic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62450" y="7296150"/>
              <a:ext cx="2495550" cy="2609850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43149" y="9217306"/>
              <a:ext cx="2171702" cy="404690"/>
            </a:xfrm>
            <a:prstGeom prst="rect">
              <a:avLst/>
            </a:prstGeom>
          </p:spPr>
        </p:pic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CD73EB25-C7E6-4EC5-8A08-DDE130A79718}"/>
              </a:ext>
            </a:extLst>
          </p:cNvPr>
          <p:cNvSpPr/>
          <p:nvPr/>
        </p:nvSpPr>
        <p:spPr>
          <a:xfrm>
            <a:off x="295910" y="1053427"/>
            <a:ext cx="5950458" cy="686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ko-KR" sz="950" dirty="0">
                <a:latin typeface="함초롬바탕"/>
              </a:rPr>
              <a:t>존경하는 연구자 여러분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안녕하십니까</a:t>
            </a:r>
            <a:r>
              <a:rPr lang="en-US" altLang="ko-KR" sz="950" dirty="0">
                <a:latin typeface="함초롬바탕"/>
              </a:rPr>
              <a:t>?</a:t>
            </a:r>
          </a:p>
          <a:p>
            <a:pPr algn="just">
              <a:lnSpc>
                <a:spcPct val="150000"/>
              </a:lnSpc>
            </a:pPr>
            <a:endParaRPr lang="ko-KR" altLang="ko-KR" sz="950" dirty="0">
              <a:latin typeface="함초롬바탕"/>
            </a:endParaRPr>
          </a:p>
          <a:p>
            <a:pPr algn="just">
              <a:lnSpc>
                <a:spcPct val="150000"/>
              </a:lnSpc>
            </a:pPr>
            <a:r>
              <a:rPr lang="ko-KR" altLang="ko-KR" sz="950" dirty="0">
                <a:latin typeface="함초롬바탕"/>
              </a:rPr>
              <a:t>신축년 새해 건강과 행복이 함께 </a:t>
            </a:r>
            <a:r>
              <a:rPr lang="ko-KR" altLang="ko-KR" sz="950" dirty="0" err="1">
                <a:latin typeface="함초롬바탕"/>
              </a:rPr>
              <a:t>하시길</a:t>
            </a:r>
            <a:r>
              <a:rPr lang="ko-KR" altLang="ko-KR" sz="950" dirty="0">
                <a:latin typeface="함초롬바탕"/>
              </a:rPr>
              <a:t> 기원 드립니다</a:t>
            </a:r>
            <a:r>
              <a:rPr lang="en-US" altLang="ko-KR" sz="950" dirty="0">
                <a:latin typeface="함초롬바탕"/>
              </a:rPr>
              <a:t>.</a:t>
            </a:r>
            <a:endParaRPr lang="ko-KR" altLang="ko-KR" sz="950" dirty="0">
              <a:latin typeface="함초롬바탕"/>
            </a:endParaRPr>
          </a:p>
          <a:p>
            <a:pPr algn="just">
              <a:lnSpc>
                <a:spcPct val="150000"/>
              </a:lnSpc>
            </a:pPr>
            <a:r>
              <a:rPr lang="ko-KR" altLang="ko-KR" sz="950" dirty="0">
                <a:latin typeface="함초롬바탕"/>
              </a:rPr>
              <a:t>제</a:t>
            </a:r>
            <a:r>
              <a:rPr lang="en-US" altLang="ko-KR" sz="950" dirty="0">
                <a:latin typeface="함초롬바탕"/>
              </a:rPr>
              <a:t>2</a:t>
            </a:r>
            <a:r>
              <a:rPr lang="ko-KR" altLang="ko-KR" sz="950" dirty="0">
                <a:latin typeface="함초롬바탕"/>
              </a:rPr>
              <a:t>회 </a:t>
            </a:r>
            <a:r>
              <a:rPr lang="en-US" altLang="ko-KR" sz="950" dirty="0">
                <a:latin typeface="함초롬바탕"/>
              </a:rPr>
              <a:t>DMAC </a:t>
            </a:r>
            <a:r>
              <a:rPr lang="ko-KR" altLang="ko-KR" sz="950" dirty="0">
                <a:latin typeface="함초롬바탕"/>
              </a:rPr>
              <a:t>통합학술대회의 주제는 </a:t>
            </a:r>
            <a:r>
              <a:rPr lang="en-US" altLang="ko-KR" sz="950" dirty="0">
                <a:latin typeface="함초롬바탕"/>
              </a:rPr>
              <a:t>‘</a:t>
            </a:r>
            <a:r>
              <a:rPr lang="ko-KR" altLang="ko-KR" sz="950" dirty="0">
                <a:latin typeface="함초롬바탕"/>
              </a:rPr>
              <a:t>사회적 가치</a:t>
            </a:r>
            <a:r>
              <a:rPr lang="en-US" altLang="ko-KR" sz="950" dirty="0">
                <a:latin typeface="함초롬바탕"/>
              </a:rPr>
              <a:t>: </a:t>
            </a:r>
            <a:r>
              <a:rPr lang="ko-KR" altLang="ko-KR" sz="950" dirty="0">
                <a:latin typeface="함초롬바탕"/>
              </a:rPr>
              <a:t>공유와 상생</a:t>
            </a:r>
            <a:r>
              <a:rPr lang="en-US" altLang="ko-KR" sz="950" dirty="0">
                <a:latin typeface="함초롬바탕"/>
              </a:rPr>
              <a:t>’</a:t>
            </a:r>
            <a:r>
              <a:rPr lang="ko-KR" altLang="ko-KR" sz="950" dirty="0">
                <a:latin typeface="함초롬바탕"/>
              </a:rPr>
              <a:t>입니다</a:t>
            </a:r>
            <a:r>
              <a:rPr lang="en-US" altLang="ko-KR" sz="950" dirty="0">
                <a:latin typeface="함초롬바탕"/>
              </a:rPr>
              <a:t>. </a:t>
            </a:r>
            <a:r>
              <a:rPr lang="ko-KR" altLang="ko-KR" sz="950" dirty="0">
                <a:latin typeface="함초롬바탕"/>
              </a:rPr>
              <a:t>오늘의 시대정신은 기업들에게 사회의 공동 번영을 위한 역할을 요구하고 있습니다</a:t>
            </a:r>
            <a:r>
              <a:rPr lang="en-US" altLang="ko-KR" sz="950" dirty="0">
                <a:latin typeface="함초롬바탕"/>
              </a:rPr>
              <a:t>. </a:t>
            </a:r>
            <a:r>
              <a:rPr lang="ko-KR" altLang="ko-KR" sz="950" dirty="0">
                <a:latin typeface="함초롬바탕"/>
              </a:rPr>
              <a:t>이러한 시대정신의 흐름은 기업들에게 </a:t>
            </a:r>
            <a:r>
              <a:rPr lang="en-US" altLang="ko-KR" sz="950" dirty="0">
                <a:latin typeface="함초롬바탕"/>
              </a:rPr>
              <a:t>ESG(</a:t>
            </a:r>
            <a:r>
              <a:rPr lang="ko-KR" altLang="ko-KR" sz="950" dirty="0">
                <a:latin typeface="함초롬바탕"/>
              </a:rPr>
              <a:t>환경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사회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지배구조</a:t>
            </a:r>
            <a:r>
              <a:rPr lang="en-US" altLang="ko-KR" sz="950" dirty="0">
                <a:latin typeface="함초롬바탕"/>
              </a:rPr>
              <a:t>)</a:t>
            </a:r>
            <a:r>
              <a:rPr lang="ko-KR" altLang="ko-KR" sz="950" dirty="0">
                <a:latin typeface="함초롬바탕"/>
              </a:rPr>
              <a:t>에 대한 분명한 경영목표를 세우도록 요구하고 있습니다</a:t>
            </a:r>
            <a:r>
              <a:rPr lang="en-US" altLang="ko-KR" sz="950" dirty="0">
                <a:latin typeface="함초롬바탕"/>
              </a:rPr>
              <a:t>. </a:t>
            </a:r>
            <a:r>
              <a:rPr lang="ko-KR" altLang="ko-KR" sz="950" dirty="0">
                <a:latin typeface="함초롬바탕"/>
              </a:rPr>
              <a:t>그러나 기업이 환경적 책임과 사회적 책임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그리고 지배구조의 투명한 경영은 오늘의 시대정신을 기업경영에 담아내는 필요조건이지만 이러한 시대정신을 이루어가는 충분조건으로는 부족합니다</a:t>
            </a:r>
            <a:r>
              <a:rPr lang="en-US" altLang="ko-KR" sz="950" dirty="0">
                <a:latin typeface="함초롬바탕"/>
              </a:rPr>
              <a:t>. </a:t>
            </a:r>
            <a:r>
              <a:rPr lang="ko-KR" altLang="ko-KR" sz="950" dirty="0">
                <a:latin typeface="함초롬바탕"/>
              </a:rPr>
              <a:t>이제 기업이 사회의 발전과 번영에서 차지하는 역할과 비중은 정부보다 더욱 크게 바뀐 세상이 되었습니다</a:t>
            </a:r>
            <a:r>
              <a:rPr lang="en-US" altLang="ko-KR" sz="950" dirty="0">
                <a:latin typeface="함초롬바탕"/>
              </a:rPr>
              <a:t>. </a:t>
            </a:r>
            <a:r>
              <a:rPr lang="ko-KR" altLang="ko-KR" sz="950" dirty="0">
                <a:latin typeface="함초롬바탕"/>
              </a:rPr>
              <a:t>결국 오늘의 시대정신은 기업들에게 기업경영의 목적 자체를 사회의 공동 번영으로 전환할 것을 요구하고 있으며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이에 능동적으로 대처하는 변화하는 기업들이 다음 세대를 선도하게 될 것입니다</a:t>
            </a:r>
            <a:r>
              <a:rPr lang="en-US" altLang="ko-KR" sz="950" dirty="0">
                <a:latin typeface="함초롬바탕"/>
              </a:rPr>
              <a:t>. </a:t>
            </a:r>
            <a:r>
              <a:rPr lang="ko-KR" altLang="ko-KR" sz="950" dirty="0">
                <a:latin typeface="함초롬바탕"/>
              </a:rPr>
              <a:t>이번 제</a:t>
            </a:r>
            <a:r>
              <a:rPr lang="en-US" altLang="ko-KR" sz="950" dirty="0">
                <a:latin typeface="함초롬바탕"/>
              </a:rPr>
              <a:t>2</a:t>
            </a:r>
            <a:r>
              <a:rPr lang="ko-KR" altLang="ko-KR" sz="950" dirty="0">
                <a:latin typeface="함초롬바탕"/>
              </a:rPr>
              <a:t>회 </a:t>
            </a:r>
            <a:r>
              <a:rPr lang="en-US" altLang="ko-KR" sz="950" dirty="0">
                <a:latin typeface="함초롬바탕"/>
              </a:rPr>
              <a:t>DMAC </a:t>
            </a:r>
            <a:r>
              <a:rPr lang="ko-KR" altLang="ko-KR" sz="950" dirty="0">
                <a:latin typeface="함초롬바탕"/>
              </a:rPr>
              <a:t>통합학술대회의 주제인 </a:t>
            </a:r>
            <a:r>
              <a:rPr lang="en-US" altLang="ko-KR" sz="950" dirty="0">
                <a:latin typeface="함초롬바탕"/>
              </a:rPr>
              <a:t>‘</a:t>
            </a:r>
            <a:r>
              <a:rPr lang="ko-KR" altLang="ko-KR" sz="950" dirty="0">
                <a:latin typeface="함초롬바탕"/>
              </a:rPr>
              <a:t>사회적 가치</a:t>
            </a:r>
            <a:r>
              <a:rPr lang="en-US" altLang="ko-KR" sz="950" dirty="0">
                <a:latin typeface="함초롬바탕"/>
              </a:rPr>
              <a:t>: </a:t>
            </a:r>
            <a:r>
              <a:rPr lang="ko-KR" altLang="ko-KR" sz="950" dirty="0">
                <a:latin typeface="함초롬바탕"/>
              </a:rPr>
              <a:t>공유와 상생</a:t>
            </a:r>
            <a:r>
              <a:rPr lang="en-US" altLang="ko-KR" sz="950" dirty="0">
                <a:latin typeface="함초롬바탕"/>
              </a:rPr>
              <a:t>’</a:t>
            </a:r>
            <a:r>
              <a:rPr lang="ko-KR" altLang="ko-KR" sz="950" dirty="0">
                <a:latin typeface="함초롬바탕"/>
              </a:rPr>
              <a:t>은 </a:t>
            </a:r>
            <a:r>
              <a:rPr lang="en-US" altLang="ko-KR" sz="950" dirty="0">
                <a:latin typeface="함초롬바탕"/>
              </a:rPr>
              <a:t>2021</a:t>
            </a:r>
            <a:r>
              <a:rPr lang="ko-KR" altLang="ko-KR" sz="950" dirty="0">
                <a:latin typeface="함초롬바탕"/>
              </a:rPr>
              <a:t>년을 맞아 오늘의 시대정신을 한국광고학회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한국마케팅학회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한국소비자학회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한국유통학회의 네 학회 연구자들과 기업들이 함께 모여서 이러한 담론을 논의하고 확산하는 장으로 만들기 위한 것입니다</a:t>
            </a:r>
            <a:r>
              <a:rPr lang="en-US" altLang="ko-KR" sz="950" dirty="0">
                <a:latin typeface="함초롬바탕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ko-KR" altLang="ko-KR" sz="950" dirty="0">
              <a:latin typeface="함초롬바탕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950" dirty="0">
                <a:latin typeface="함초롬바탕"/>
              </a:rPr>
              <a:t>DMAC </a:t>
            </a:r>
            <a:r>
              <a:rPr lang="ko-KR" altLang="ko-KR" sz="950" dirty="0">
                <a:latin typeface="함초롬바탕"/>
              </a:rPr>
              <a:t>통합학술대회는 </a:t>
            </a:r>
            <a:r>
              <a:rPr lang="en-US" altLang="ko-KR" sz="950" dirty="0">
                <a:latin typeface="함초롬바탕"/>
              </a:rPr>
              <a:t>2019</a:t>
            </a:r>
            <a:r>
              <a:rPr lang="ko-KR" altLang="ko-KR" sz="950" dirty="0">
                <a:latin typeface="함초롬바탕"/>
              </a:rPr>
              <a:t>년 </a:t>
            </a:r>
            <a:r>
              <a:rPr lang="en-US" altLang="ko-KR" sz="950" dirty="0">
                <a:latin typeface="함초롬바탕"/>
              </a:rPr>
              <a:t>12</a:t>
            </a:r>
            <a:r>
              <a:rPr lang="ko-KR" altLang="ko-KR" sz="950" dirty="0">
                <a:latin typeface="함초롬바탕"/>
              </a:rPr>
              <a:t>월에 처음으로 마련된 학술대회로서 국내 마케팅 관련 분야의 대표적인 </a:t>
            </a:r>
            <a:r>
              <a:rPr lang="en-US" altLang="ko-KR" sz="950" dirty="0">
                <a:latin typeface="함초롬바탕"/>
              </a:rPr>
              <a:t>4</a:t>
            </a:r>
            <a:r>
              <a:rPr lang="ko-KR" altLang="ko-KR" sz="950" dirty="0">
                <a:latin typeface="함초롬바탕"/>
              </a:rPr>
              <a:t>개 학회 회원이 한 자리에 모여 융합과 협력을 통해 혁신을 선도하는 새로운 연구풍토를 조성하고 그 성과를 산업과 사회와 함께 나누자는 취지로 시작 되었습니다</a:t>
            </a:r>
            <a:r>
              <a:rPr lang="en-US" altLang="ko-KR" sz="950" dirty="0">
                <a:latin typeface="함초롬바탕"/>
              </a:rPr>
              <a:t>. </a:t>
            </a:r>
            <a:r>
              <a:rPr lang="ko-KR" altLang="ko-KR" sz="950" dirty="0">
                <a:latin typeface="함초롬바탕"/>
              </a:rPr>
              <a:t>한국유통학회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한국마케팅학회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한국광고학회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한국소비자학회가 이러한 뜻을 모아 만들어 낸 통합학술대회 </a:t>
            </a:r>
            <a:r>
              <a:rPr lang="en-US" altLang="ko-KR" sz="950" dirty="0">
                <a:latin typeface="함초롬바탕"/>
              </a:rPr>
              <a:t>DMAC</a:t>
            </a:r>
            <a:r>
              <a:rPr lang="ko-KR" altLang="ko-KR" sz="950" dirty="0">
                <a:latin typeface="함초롬바탕"/>
              </a:rPr>
              <a:t>는 </a:t>
            </a:r>
            <a:r>
              <a:rPr lang="en-US" altLang="ko-KR" sz="950" dirty="0">
                <a:latin typeface="함초롬바탕"/>
              </a:rPr>
              <a:t>4</a:t>
            </a:r>
            <a:r>
              <a:rPr lang="ko-KR" altLang="ko-KR" sz="950" dirty="0">
                <a:latin typeface="함초롬바탕"/>
              </a:rPr>
              <a:t>개 학회의 연구 분야인 유통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마케팅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광고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소비자의 영문 첫 글자로 표현한 것입니다</a:t>
            </a:r>
            <a:r>
              <a:rPr lang="en-US" altLang="ko-KR" sz="950" dirty="0">
                <a:latin typeface="함초롬바탕"/>
              </a:rPr>
              <a:t>. </a:t>
            </a:r>
            <a:r>
              <a:rPr lang="ko-KR" altLang="ko-KR" sz="950" dirty="0">
                <a:latin typeface="함초롬바탕"/>
              </a:rPr>
              <a:t>제</a:t>
            </a:r>
            <a:r>
              <a:rPr lang="en-US" altLang="ko-KR" sz="950" dirty="0">
                <a:latin typeface="함초롬바탕"/>
              </a:rPr>
              <a:t>1</a:t>
            </a:r>
            <a:r>
              <a:rPr lang="ko-KR" altLang="ko-KR" sz="950" dirty="0">
                <a:latin typeface="함초롬바탕"/>
              </a:rPr>
              <a:t>회 통합학술대회는 한국유통학회가 주관을 하였고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이번 제</a:t>
            </a:r>
            <a:r>
              <a:rPr lang="en-US" altLang="ko-KR" sz="950" dirty="0">
                <a:latin typeface="함초롬바탕"/>
              </a:rPr>
              <a:t>2</a:t>
            </a:r>
            <a:r>
              <a:rPr lang="ko-KR" altLang="ko-KR" sz="950" dirty="0">
                <a:latin typeface="함초롬바탕"/>
              </a:rPr>
              <a:t>회 통합학술대회는 한국마케팅학회가 주관하게 되었고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다음으로 한국광고학회와 한국소비지학회가 </a:t>
            </a:r>
            <a:r>
              <a:rPr lang="en-US" altLang="ko-KR" sz="950" dirty="0">
                <a:latin typeface="함초롬바탕"/>
              </a:rPr>
              <a:t>DMAC</a:t>
            </a:r>
            <a:r>
              <a:rPr lang="ko-KR" altLang="ko-KR" sz="950" dirty="0">
                <a:latin typeface="함초롬바탕"/>
              </a:rPr>
              <a:t>의 순서대로 주관학회를 맡기로 하였습니다</a:t>
            </a:r>
            <a:r>
              <a:rPr lang="en-US" altLang="ko-KR" sz="950" dirty="0">
                <a:latin typeface="함초롬바탕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ko-KR" altLang="ko-KR" sz="950" dirty="0">
              <a:latin typeface="함초롬바탕"/>
            </a:endParaRPr>
          </a:p>
          <a:p>
            <a:pPr algn="just">
              <a:lnSpc>
                <a:spcPct val="150000"/>
              </a:lnSpc>
            </a:pPr>
            <a:r>
              <a:rPr lang="ko-KR" altLang="ko-KR" sz="950" dirty="0">
                <a:latin typeface="함초롬바탕"/>
              </a:rPr>
              <a:t>통합학술대회를 준비하는데 도움을 주신 많은 분들께 진심으로 감사를 드립니다</a:t>
            </a:r>
            <a:r>
              <a:rPr lang="en-US" altLang="ko-KR" sz="950" dirty="0">
                <a:latin typeface="함초롬바탕"/>
              </a:rPr>
              <a:t>. 4</a:t>
            </a:r>
            <a:r>
              <a:rPr lang="ko-KR" altLang="ko-KR" sz="950" dirty="0">
                <a:latin typeface="함초롬바탕"/>
              </a:rPr>
              <a:t>개 학회의 총무이사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사무국 관계자들의 수고에 깊은 감사를 드립니다</a:t>
            </a:r>
            <a:r>
              <a:rPr lang="en-US" altLang="ko-KR" sz="950" dirty="0">
                <a:latin typeface="함초롬바탕"/>
              </a:rPr>
              <a:t>. </a:t>
            </a:r>
            <a:r>
              <a:rPr lang="ko-KR" altLang="ko-KR" sz="950" dirty="0">
                <a:latin typeface="함초롬바탕"/>
              </a:rPr>
              <a:t>그리고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엄중한 코로나 </a:t>
            </a:r>
            <a:r>
              <a:rPr lang="ko-KR" altLang="ko-KR" sz="950" dirty="0" err="1">
                <a:latin typeface="함초롬바탕"/>
              </a:rPr>
              <a:t>판데믹</a:t>
            </a:r>
            <a:r>
              <a:rPr lang="ko-KR" altLang="ko-KR" sz="950" dirty="0">
                <a:latin typeface="함초롬바탕"/>
              </a:rPr>
              <a:t> 상황으로 인해 마지막 순간에</a:t>
            </a:r>
            <a:r>
              <a:rPr lang="en-US" altLang="ko-KR" sz="950" dirty="0">
                <a:latin typeface="함초롬바탕"/>
              </a:rPr>
              <a:t> 100% </a:t>
            </a:r>
            <a:r>
              <a:rPr lang="ko-KR" altLang="ko-KR" sz="950" dirty="0">
                <a:latin typeface="함초롬바탕"/>
              </a:rPr>
              <a:t>온라인 학술대회로 전환을 하는 어려운 결정을 내렸지만 이번 통합학술대회를 위해서 훌륭한 장소를 마련해주시고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다음 제</a:t>
            </a:r>
            <a:r>
              <a:rPr lang="en-US" altLang="ko-KR" sz="950" dirty="0">
                <a:latin typeface="함초롬바탕"/>
              </a:rPr>
              <a:t>3</a:t>
            </a:r>
            <a:r>
              <a:rPr lang="ko-KR" altLang="ko-KR" sz="950" dirty="0">
                <a:latin typeface="함초롬바탕"/>
              </a:rPr>
              <a:t>회 </a:t>
            </a:r>
            <a:r>
              <a:rPr lang="en-US" altLang="ko-KR" sz="950" dirty="0">
                <a:latin typeface="함초롬바탕"/>
              </a:rPr>
              <a:t>DMAC </a:t>
            </a:r>
            <a:r>
              <a:rPr lang="ko-KR" altLang="ko-KR" sz="950" dirty="0">
                <a:latin typeface="함초롬바탕"/>
              </a:rPr>
              <a:t>통합학술대회의 개최장소까지 미리 준비해주신 대한상공회의소 우태희 부회장과 관계자 여러분께 감사의 마음을 전합니다</a:t>
            </a:r>
            <a:r>
              <a:rPr lang="en-US" altLang="ko-KR" sz="950" dirty="0">
                <a:latin typeface="함초롬바탕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ko-KR" altLang="ko-KR" sz="950" dirty="0">
              <a:latin typeface="함초롬바탕"/>
            </a:endParaRPr>
          </a:p>
          <a:p>
            <a:pPr algn="just">
              <a:lnSpc>
                <a:spcPct val="150000"/>
              </a:lnSpc>
            </a:pPr>
            <a:r>
              <a:rPr lang="ko-KR" altLang="ko-KR" sz="950" dirty="0">
                <a:latin typeface="함초롬바탕"/>
              </a:rPr>
              <a:t>이제 막 출발을 해서 제</a:t>
            </a:r>
            <a:r>
              <a:rPr lang="en-US" altLang="ko-KR" sz="950" dirty="0">
                <a:latin typeface="함초롬바탕"/>
              </a:rPr>
              <a:t>2</a:t>
            </a:r>
            <a:r>
              <a:rPr lang="ko-KR" altLang="ko-KR" sz="950" dirty="0">
                <a:latin typeface="함초롬바탕"/>
              </a:rPr>
              <a:t>회를 맞은 </a:t>
            </a:r>
            <a:r>
              <a:rPr lang="en-US" altLang="ko-KR" sz="950" dirty="0">
                <a:latin typeface="함초롬바탕"/>
              </a:rPr>
              <a:t>DMAC </a:t>
            </a:r>
            <a:r>
              <a:rPr lang="ko-KR" altLang="ko-KR" sz="950" dirty="0">
                <a:latin typeface="함초롬바탕"/>
              </a:rPr>
              <a:t>통합학술대회가 앞으로 각 학회의 고유한 지적 자산이 융합되는 시너지를 만들고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각 학회의 연구자들이 다른 학회의 연구자들과 교류를 하는 네트워크의 장이 되기를 소망하며</a:t>
            </a:r>
            <a:r>
              <a:rPr lang="en-US" altLang="ko-KR" sz="950" dirty="0">
                <a:latin typeface="함초롬바탕"/>
              </a:rPr>
              <a:t>, </a:t>
            </a:r>
            <a:r>
              <a:rPr lang="ko-KR" altLang="ko-KR" sz="950" dirty="0">
                <a:latin typeface="함초롬바탕"/>
              </a:rPr>
              <a:t>많은 연구자 여러분의 적극적인 동참을 부탁드립니다</a:t>
            </a:r>
            <a:r>
              <a:rPr lang="en-US" altLang="ko-KR" sz="950" dirty="0">
                <a:latin typeface="함초롬바탕"/>
              </a:rPr>
              <a:t>.</a:t>
            </a:r>
            <a:endParaRPr lang="ko-KR" altLang="ko-KR" sz="950" dirty="0">
              <a:latin typeface="함초롬바탕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E519E28-6ED2-4F00-83C1-EC9BA16C92CD}"/>
              </a:ext>
            </a:extLst>
          </p:cNvPr>
          <p:cNvSpPr/>
          <p:nvPr/>
        </p:nvSpPr>
        <p:spPr>
          <a:xfrm>
            <a:off x="2817368" y="7914914"/>
            <a:ext cx="3429000" cy="12317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US" altLang="ko-KR" sz="900" b="1" kern="100" dirty="0">
                <a:latin typeface="함초롬바탕"/>
                <a:cs typeface="Times New Roman" panose="02020603050405020304" pitchFamily="18" charset="0"/>
              </a:rPr>
              <a:t>2021</a:t>
            </a:r>
            <a:r>
              <a:rPr lang="ko-KR" altLang="ko-KR" sz="900" b="1" kern="100" dirty="0">
                <a:latin typeface="함초롬바탕"/>
                <a:cs typeface="Times New Roman" panose="02020603050405020304" pitchFamily="18" charset="0"/>
              </a:rPr>
              <a:t>년 </a:t>
            </a:r>
            <a:r>
              <a:rPr lang="en-US" altLang="ko-KR" sz="900" b="1" kern="100" dirty="0">
                <a:latin typeface="함초롬바탕"/>
                <a:cs typeface="Times New Roman" panose="02020603050405020304" pitchFamily="18" charset="0"/>
              </a:rPr>
              <a:t>1</a:t>
            </a:r>
            <a:r>
              <a:rPr lang="ko-KR" altLang="ko-KR" sz="900" b="1" kern="100" dirty="0">
                <a:latin typeface="함초롬바탕"/>
                <a:cs typeface="Times New Roman" panose="02020603050405020304" pitchFamily="18" charset="0"/>
              </a:rPr>
              <a:t>월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US" altLang="ko-KR" sz="900" b="1" kern="100" dirty="0">
                <a:latin typeface="함초롬바탕"/>
                <a:cs typeface="Times New Roman" panose="02020603050405020304" pitchFamily="18" charset="0"/>
              </a:rPr>
              <a:t>DMAC </a:t>
            </a:r>
            <a:r>
              <a:rPr lang="ko-KR" altLang="ko-KR" sz="900" b="1" kern="100" dirty="0">
                <a:latin typeface="함초롬바탕"/>
                <a:cs typeface="Times New Roman" panose="02020603050405020304" pitchFamily="18" charset="0"/>
              </a:rPr>
              <a:t>조직위원장 한국마케팅학회장 한상만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ko-KR" altLang="ko-KR" sz="900" b="1" kern="100" dirty="0">
                <a:latin typeface="함초롬바탕"/>
                <a:cs typeface="Times New Roman" panose="02020603050405020304" pitchFamily="18" charset="0"/>
              </a:rPr>
              <a:t>한국광고학회장 </a:t>
            </a:r>
            <a:r>
              <a:rPr lang="ko-KR" altLang="ko-KR" sz="900" b="1" kern="100" dirty="0" err="1">
                <a:latin typeface="함초롬바탕"/>
                <a:cs typeface="Times New Roman" panose="02020603050405020304" pitchFamily="18" charset="0"/>
              </a:rPr>
              <a:t>최영균</a:t>
            </a:r>
            <a:endParaRPr lang="ko-KR" altLang="ko-KR" sz="900" b="1" kern="100" dirty="0">
              <a:latin typeface="함초롬바탕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ko-KR" altLang="ko-KR" sz="900" b="1" kern="100" dirty="0">
                <a:latin typeface="함초롬바탕"/>
                <a:cs typeface="Times New Roman" panose="02020603050405020304" pitchFamily="18" charset="0"/>
              </a:rPr>
              <a:t>한국소비자학회장 김혜선</a:t>
            </a:r>
            <a:r>
              <a:rPr lang="en-US" altLang="ko-KR" sz="900" b="1" kern="100" dirty="0">
                <a:latin typeface="함초롬바탕"/>
                <a:cs typeface="Times New Roman" panose="02020603050405020304" pitchFamily="18" charset="0"/>
              </a:rPr>
              <a:t>, </a:t>
            </a:r>
            <a:r>
              <a:rPr lang="ko-KR" altLang="ko-KR" sz="900" b="1" kern="100" dirty="0" err="1">
                <a:latin typeface="함초롬바탕"/>
                <a:cs typeface="Times New Roman" panose="02020603050405020304" pitchFamily="18" charset="0"/>
              </a:rPr>
              <a:t>유승엽</a:t>
            </a:r>
            <a:endParaRPr lang="ko-KR" altLang="ko-KR" sz="900" b="1" kern="100" dirty="0">
              <a:latin typeface="함초롬바탕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ko-KR" altLang="ko-KR" sz="900" b="1" kern="100" dirty="0">
                <a:latin typeface="함초롬바탕"/>
                <a:cs typeface="Times New Roman" panose="02020603050405020304" pitchFamily="18" charset="0"/>
              </a:rPr>
              <a:t>한국유통학회장 박진용</a:t>
            </a:r>
          </a:p>
        </p:txBody>
      </p:sp>
    </p:spTree>
    <p:extLst>
      <p:ext uri="{BB962C8B-B14F-4D97-AF65-F5344CB8AC3E}">
        <p14:creationId xmlns:p14="http://schemas.microsoft.com/office/powerpoint/2010/main" val="41701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7293223"/>
            <a:ext cx="2495550" cy="2609850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450" y="7296150"/>
            <a:ext cx="2495550" cy="2609850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295910" y="332574"/>
            <a:ext cx="6263640" cy="541020"/>
          </a:xfrm>
          <a:prstGeom prst="rect">
            <a:avLst/>
          </a:prstGeom>
          <a:gradFill flip="none" rotWithShape="1">
            <a:gsLst>
              <a:gs pos="0">
                <a:srgbClr val="DFE0F0">
                  <a:alpha val="0"/>
                </a:srgbClr>
              </a:gs>
              <a:gs pos="44000">
                <a:srgbClr val="E0D9D6"/>
              </a:gs>
              <a:gs pos="83000">
                <a:srgbClr val="BAAAA2"/>
              </a:gs>
              <a:gs pos="100000">
                <a:srgbClr val="9C8579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spc="-100" dirty="0">
                <a:latin typeface="+mj-ea"/>
                <a:ea typeface="+mj-ea"/>
              </a:rPr>
              <a:t>제</a:t>
            </a:r>
            <a:r>
              <a:rPr lang="en-US" altLang="ko-KR" sz="2000" b="1" spc="-100" dirty="0">
                <a:latin typeface="+mj-ea"/>
                <a:ea typeface="+mj-ea"/>
              </a:rPr>
              <a:t>2</a:t>
            </a:r>
            <a:r>
              <a:rPr lang="ko-KR" altLang="en-US" sz="2000" b="1" spc="-100" dirty="0">
                <a:latin typeface="+mj-ea"/>
                <a:ea typeface="+mj-ea"/>
              </a:rPr>
              <a:t>회 통합학술대회 일정</a:t>
            </a: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3149" y="9217306"/>
            <a:ext cx="2171702" cy="404690"/>
          </a:xfrm>
          <a:prstGeom prst="rect">
            <a:avLst/>
          </a:prstGeom>
        </p:spPr>
      </p:pic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F63A7ED9-DC4B-4333-940F-5845421253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146023"/>
              </p:ext>
            </p:extLst>
          </p:nvPr>
        </p:nvGraphicFramePr>
        <p:xfrm>
          <a:off x="470217" y="1372459"/>
          <a:ext cx="5915025" cy="4681269"/>
        </p:xfrm>
        <a:graphic>
          <a:graphicData uri="http://schemas.openxmlformats.org/drawingml/2006/table">
            <a:tbl>
              <a:tblPr/>
              <a:tblGrid>
                <a:gridCol w="1015683">
                  <a:extLst>
                    <a:ext uri="{9D8B030D-6E8A-4147-A177-3AD203B41FA5}">
                      <a16:colId xmlns:a16="http://schemas.microsoft.com/office/drawing/2014/main" val="1301920896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3552237969"/>
                    </a:ext>
                  </a:extLst>
                </a:gridCol>
                <a:gridCol w="3108642">
                  <a:extLst>
                    <a:ext uri="{9D8B030D-6E8A-4147-A177-3AD203B41FA5}">
                      <a16:colId xmlns:a16="http://schemas.microsoft.com/office/drawing/2014/main" val="781474284"/>
                    </a:ext>
                  </a:extLst>
                </a:gridCol>
              </a:tblGrid>
              <a:tr h="21057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내용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914740"/>
                  </a:ext>
                </a:extLst>
              </a:tr>
              <a:tr h="21057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10:00 - 12:00</a:t>
                      </a:r>
                    </a:p>
                  </a:txBody>
                  <a:tcPr marL="54334" marR="54334" marT="15022" marB="1502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Doctoral Dissertation Competition</a:t>
                      </a: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77643"/>
                  </a:ext>
                </a:extLst>
              </a:tr>
              <a:tr h="210570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13:30 - 14:00</a:t>
                      </a:r>
                    </a:p>
                  </a:txBody>
                  <a:tcPr marL="54334" marR="54334" marT="15022" marB="1502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개회식</a:t>
                      </a: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환영사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한상만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한국마케팅학회장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6973735"/>
                  </a:ext>
                </a:extLst>
              </a:tr>
              <a:tr h="210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공동학회장 소개</a:t>
                      </a: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066149"/>
                  </a:ext>
                </a:extLst>
              </a:tr>
              <a:tr h="210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축사 </a:t>
                      </a: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성윤모 </a:t>
                      </a: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산업통상자원부 장관</a:t>
                      </a: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290748"/>
                  </a:ext>
                </a:extLst>
              </a:tr>
              <a:tr h="210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축사 </a:t>
                      </a: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우태희 </a:t>
                      </a: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대한상공회의소 부회장</a:t>
                      </a: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7298405"/>
                  </a:ext>
                </a:extLst>
              </a:tr>
              <a:tr h="21057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14:00 - 14:10</a:t>
                      </a:r>
                    </a:p>
                  </a:txBody>
                  <a:tcPr marL="54334" marR="54334" marT="15022" marB="1502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Keynote speech</a:t>
                      </a:r>
                      <a:b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&lt;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새로운 경제 질서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b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상생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번영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인사말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김혜선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유승엽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한국소비자학회장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6356077"/>
                  </a:ext>
                </a:extLst>
              </a:tr>
              <a:tr h="21057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14:10 - 14:45</a:t>
                      </a:r>
                    </a:p>
                  </a:txBody>
                  <a:tcPr marL="54334" marR="54334" marT="15022" marB="1502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박경양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하렉스인포텍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회장</a:t>
                      </a: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518642"/>
                  </a:ext>
                </a:extLst>
              </a:tr>
              <a:tr h="40308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14:45 - 15:00</a:t>
                      </a:r>
                    </a:p>
                  </a:txBody>
                  <a:tcPr marL="54334" marR="54334" marT="15022" marB="1502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Q&amp;A</a:t>
                      </a: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3768956"/>
                  </a:ext>
                </a:extLst>
              </a:tr>
              <a:tr h="21057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15:00 - 15:10</a:t>
                      </a:r>
                    </a:p>
                  </a:txBody>
                  <a:tcPr marL="54334" marR="54334" marT="15022" marB="1502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융합학술세션</a:t>
                      </a: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인사말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박진용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한국유통학회장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2352226"/>
                  </a:ext>
                </a:extLst>
              </a:tr>
              <a:tr h="210570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15:10 - 16:30</a:t>
                      </a:r>
                    </a:p>
                  </a:txBody>
                  <a:tcPr marL="54334" marR="54334" marT="15022" marB="1502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1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Session 1: </a:t>
                      </a:r>
                      <a:r>
                        <a:rPr lang="ko-KR" altLang="en-US" sz="110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뉴노말시대의</a:t>
                      </a:r>
                      <a:r>
                        <a:rPr lang="ko-KR" altLang="en-US" sz="11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DMAC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0965783"/>
                  </a:ext>
                </a:extLst>
              </a:tr>
              <a:tr h="210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100" b="0" u="none" strike="noStrike" dirty="0">
                          <a:effectLst/>
                          <a:latin typeface="+mn-ea"/>
                          <a:ea typeface="+mn-ea"/>
                        </a:rPr>
                        <a:t>Session 2: </a:t>
                      </a:r>
                      <a:r>
                        <a:rPr lang="ko-KR" altLang="en-US" sz="1100" b="0" u="none" strike="noStrike" dirty="0">
                          <a:effectLst/>
                          <a:latin typeface="+mn-ea"/>
                          <a:ea typeface="+mn-ea"/>
                        </a:rPr>
                        <a:t>소비자행동과 </a:t>
                      </a:r>
                      <a:r>
                        <a:rPr lang="en-US" altLang="ko-KR" sz="1100" b="0" u="none" strike="noStrike" dirty="0">
                          <a:effectLst/>
                          <a:latin typeface="+mn-ea"/>
                          <a:ea typeface="+mn-ea"/>
                        </a:rPr>
                        <a:t>DMAC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465656"/>
                  </a:ext>
                </a:extLst>
              </a:tr>
              <a:tr h="210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100" b="0" u="none" strike="noStrike" dirty="0">
                          <a:effectLst/>
                          <a:latin typeface="+mn-ea"/>
                          <a:ea typeface="+mn-ea"/>
                        </a:rPr>
                        <a:t>Session 3: </a:t>
                      </a:r>
                      <a:r>
                        <a:rPr lang="ko-KR" altLang="en-US" sz="1100" b="0" u="none" strike="noStrike" dirty="0">
                          <a:effectLst/>
                          <a:latin typeface="+mn-ea"/>
                          <a:ea typeface="+mn-ea"/>
                        </a:rPr>
                        <a:t>새로운 산업과 </a:t>
                      </a:r>
                      <a:r>
                        <a:rPr lang="en-US" altLang="ko-KR" sz="1100" b="0" u="none" strike="noStrike" dirty="0">
                          <a:effectLst/>
                          <a:latin typeface="+mn-ea"/>
                          <a:ea typeface="+mn-ea"/>
                        </a:rPr>
                        <a:t>DMAC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020016"/>
                  </a:ext>
                </a:extLst>
              </a:tr>
              <a:tr h="210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100" b="0" u="none" strike="noStrike" dirty="0">
                          <a:effectLst/>
                          <a:latin typeface="+mn-ea"/>
                          <a:ea typeface="+mn-ea"/>
                        </a:rPr>
                        <a:t>Session 4 </a:t>
                      </a:r>
                      <a:r>
                        <a:rPr lang="ko-KR" altLang="en-US" sz="1100" b="0" u="none" strike="noStrike" dirty="0">
                          <a:effectLst/>
                          <a:latin typeface="+mn-ea"/>
                          <a:ea typeface="+mn-ea"/>
                        </a:rPr>
                        <a:t>사회적 가치 </a:t>
                      </a:r>
                      <a:r>
                        <a:rPr lang="en-US" altLang="ko-KR" sz="1100" b="0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b="0" u="none" strike="noStrike" dirty="0">
                          <a:effectLst/>
                          <a:latin typeface="+mn-ea"/>
                          <a:ea typeface="+mn-ea"/>
                        </a:rPr>
                        <a:t>공유와 상생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558236"/>
                  </a:ext>
                </a:extLst>
              </a:tr>
              <a:tr h="21057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16:30 - 17:00</a:t>
                      </a:r>
                    </a:p>
                  </a:txBody>
                  <a:tcPr marL="54334" marR="54334" marT="15022" marB="1502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시상식 및 폐회식</a:t>
                      </a: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인사말 </a:t>
                      </a: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최영균 </a:t>
                      </a: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한국광고학회장</a:t>
                      </a:r>
                      <a:r>
                        <a:rPr lang="en-US" altLang="ko-KR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4577953"/>
                  </a:ext>
                </a:extLst>
              </a:tr>
              <a:tr h="4151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공로상 및 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Doctoral Dissertation Competition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시상식</a:t>
                      </a:r>
                    </a:p>
                  </a:txBody>
                  <a:tcPr marL="54334" marR="54334" marT="15022" marB="1502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797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4951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C56B6DB5-DE27-4EA4-8B6A-B1CE97EFFC4C}"/>
              </a:ext>
            </a:extLst>
          </p:cNvPr>
          <p:cNvSpPr/>
          <p:nvPr/>
        </p:nvSpPr>
        <p:spPr>
          <a:xfrm>
            <a:off x="295910" y="332574"/>
            <a:ext cx="6263640" cy="541020"/>
          </a:xfrm>
          <a:prstGeom prst="rect">
            <a:avLst/>
          </a:prstGeom>
          <a:gradFill flip="none" rotWithShape="1">
            <a:gsLst>
              <a:gs pos="0">
                <a:srgbClr val="DFE0F0">
                  <a:alpha val="0"/>
                </a:srgbClr>
              </a:gs>
              <a:gs pos="44000">
                <a:srgbClr val="E0D9D6"/>
              </a:gs>
              <a:gs pos="83000">
                <a:srgbClr val="BAAAA2"/>
              </a:gs>
              <a:gs pos="100000">
                <a:srgbClr val="9C8579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spc="-100" dirty="0">
                <a:latin typeface="+mj-ea"/>
                <a:ea typeface="+mj-ea"/>
              </a:rPr>
              <a:t>제</a:t>
            </a:r>
            <a:r>
              <a:rPr lang="en-US" altLang="ko-KR" sz="2000" b="1" spc="-100" dirty="0">
                <a:latin typeface="+mj-ea"/>
                <a:ea typeface="+mj-ea"/>
              </a:rPr>
              <a:t>2</a:t>
            </a:r>
            <a:r>
              <a:rPr lang="ko-KR" altLang="en-US" sz="2000" b="1" spc="-100" dirty="0">
                <a:latin typeface="+mj-ea"/>
                <a:ea typeface="+mj-ea"/>
              </a:rPr>
              <a:t>회 통합학술대회 프로그램 안내</a:t>
            </a: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F0D7198A-BF2E-46C5-AA94-928628843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330411"/>
              </p:ext>
            </p:extLst>
          </p:nvPr>
        </p:nvGraphicFramePr>
        <p:xfrm>
          <a:off x="298452" y="1291717"/>
          <a:ext cx="6261099" cy="16414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735">
                  <a:extLst>
                    <a:ext uri="{9D8B030D-6E8A-4147-A177-3AD203B41FA5}">
                      <a16:colId xmlns:a16="http://schemas.microsoft.com/office/drawing/2014/main" val="1603289358"/>
                    </a:ext>
                  </a:extLst>
                </a:gridCol>
                <a:gridCol w="4434313">
                  <a:extLst>
                    <a:ext uri="{9D8B030D-6E8A-4147-A177-3AD203B41FA5}">
                      <a16:colId xmlns:a16="http://schemas.microsoft.com/office/drawing/2014/main" val="1323360971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val="2320479874"/>
                    </a:ext>
                  </a:extLst>
                </a:gridCol>
                <a:gridCol w="798831">
                  <a:extLst>
                    <a:ext uri="{9D8B030D-6E8A-4147-A177-3AD203B41FA5}">
                      <a16:colId xmlns:a16="http://schemas.microsoft.com/office/drawing/2014/main" val="415847916"/>
                    </a:ext>
                  </a:extLst>
                </a:gridCol>
              </a:tblGrid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100" b="1" u="none" strike="noStrike" dirty="0">
                          <a:effectLst/>
                          <a:latin typeface="+mj-ea"/>
                          <a:ea typeface="+mj-ea"/>
                        </a:rPr>
                        <a:t>Session 1 </a:t>
                      </a:r>
                      <a:r>
                        <a:rPr lang="ko-KR" altLang="en-US" sz="1100" b="1" u="none" strike="noStrike" dirty="0" err="1">
                          <a:effectLst/>
                          <a:latin typeface="+mj-ea"/>
                          <a:ea typeface="+mj-ea"/>
                        </a:rPr>
                        <a:t>뉴노말시대의</a:t>
                      </a:r>
                      <a:r>
                        <a:rPr lang="ko-KR" altLang="en-US" sz="1100" b="1" u="none" strike="noStrike" dirty="0"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altLang="ko-KR" sz="1100" b="1" u="none" strike="noStrike" dirty="0">
                          <a:effectLst/>
                          <a:latin typeface="+mj-ea"/>
                          <a:ea typeface="+mj-ea"/>
                        </a:rPr>
                        <a:t>DMAC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b="1" u="none" strike="noStrike" dirty="0">
                          <a:effectLst/>
                          <a:latin typeface="+mj-ea"/>
                          <a:ea typeface="+mj-ea"/>
                        </a:rPr>
                        <a:t>발표자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b="1" u="none" strike="noStrike" dirty="0">
                          <a:effectLst/>
                          <a:latin typeface="+mj-ea"/>
                          <a:ea typeface="+mj-ea"/>
                        </a:rPr>
                        <a:t>소속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277666216"/>
                  </a:ext>
                </a:extLst>
              </a:tr>
              <a:tr h="16875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 dirty="0">
                          <a:effectLst/>
                          <a:latin typeface="+mj-ea"/>
                          <a:ea typeface="+mj-ea"/>
                        </a:rPr>
                        <a:t>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뉴스저작권 시장활성화를 위한 협업 마케팅커뮤니케이션 방안</a:t>
                      </a:r>
                      <a:b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en-US" altLang="ko-KR" sz="1000" u="none" strike="noStrike" dirty="0">
                          <a:effectLst/>
                          <a:latin typeface="+mj-ea"/>
                          <a:ea typeface="+mj-ea"/>
                        </a:rPr>
                        <a:t>-</a:t>
                      </a: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뉴스저작권 실태와 소비자 인식을 바탕으로</a:t>
                      </a:r>
                      <a:r>
                        <a:rPr lang="en-US" altLang="ko-KR" sz="1000" u="none" strike="noStrike" dirty="0">
                          <a:effectLst/>
                          <a:latin typeface="+mj-ea"/>
                          <a:ea typeface="+mj-ea"/>
                        </a:rPr>
                        <a:t>-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j-ea"/>
                          <a:ea typeface="+mj-ea"/>
                        </a:rPr>
                        <a:t>최일도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한국언론진흥재단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654080691"/>
                  </a:ext>
                </a:extLst>
              </a:tr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 dirty="0">
                          <a:effectLst/>
                          <a:latin typeface="+mj-ea"/>
                          <a:ea typeface="+mj-ea"/>
                        </a:rPr>
                        <a:t>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포스트 </a:t>
                      </a:r>
                      <a:r>
                        <a:rPr lang="ko-KR" altLang="en-US" sz="1000" u="none" strike="noStrike" dirty="0" err="1">
                          <a:effectLst/>
                          <a:latin typeface="+mj-ea"/>
                          <a:ea typeface="+mj-ea"/>
                        </a:rPr>
                        <a:t>팬데믹</a:t>
                      </a: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 코로나</a:t>
                      </a:r>
                      <a:r>
                        <a:rPr lang="en-US" altLang="ko-KR" sz="1000" u="none" strike="noStrike" dirty="0">
                          <a:effectLst/>
                          <a:latin typeface="+mj-ea"/>
                          <a:ea typeface="+mj-ea"/>
                        </a:rPr>
                        <a:t>19</a:t>
                      </a: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시대</a:t>
                      </a:r>
                      <a:r>
                        <a:rPr lang="en-US" altLang="ko-KR" sz="1000" u="none" strike="noStrike" dirty="0">
                          <a:effectLst/>
                          <a:latin typeface="+mj-ea"/>
                          <a:ea typeface="+mj-ea"/>
                        </a:rPr>
                        <a:t>,  </a:t>
                      </a: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한국유통산업 위기인가 기회인가</a:t>
                      </a:r>
                      <a:r>
                        <a:rPr lang="en-US" altLang="ko-KR" sz="1000" u="none" strike="noStrike" dirty="0">
                          <a:effectLst/>
                          <a:latin typeface="+mj-ea"/>
                          <a:ea typeface="+mj-ea"/>
                        </a:rPr>
                        <a:t>?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j-ea"/>
                          <a:ea typeface="+mj-ea"/>
                        </a:rPr>
                        <a:t>강철승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j-ea"/>
                          <a:ea typeface="+mj-ea"/>
                        </a:rPr>
                        <a:t>중앙대학교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952192350"/>
                  </a:ext>
                </a:extLst>
              </a:tr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 dirty="0">
                          <a:effectLst/>
                          <a:latin typeface="+mj-ea"/>
                          <a:ea typeface="+mj-ea"/>
                        </a:rPr>
                        <a:t>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000" u="none" strike="noStrike" dirty="0">
                          <a:effectLst/>
                          <a:latin typeface="+mj-ea"/>
                          <a:ea typeface="+mj-ea"/>
                        </a:rPr>
                        <a:t>Type of information at Sharing Economy and Their Effects on Sales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 err="1">
                          <a:effectLst/>
                          <a:latin typeface="+mj-ea"/>
                          <a:ea typeface="+mj-ea"/>
                        </a:rPr>
                        <a:t>김다연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j-ea"/>
                          <a:ea typeface="+mj-ea"/>
                        </a:rPr>
                        <a:t>고려대학교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1744604162"/>
                  </a:ext>
                </a:extLst>
              </a:tr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 dirty="0">
                          <a:effectLst/>
                          <a:latin typeface="+mj-ea"/>
                          <a:ea typeface="+mj-ea"/>
                        </a:rPr>
                        <a:t>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공유경제 서비스로의 전환의향에 미치는 예측요인에 관한 연구</a:t>
                      </a:r>
                      <a:r>
                        <a:rPr lang="en-US" altLang="ko-KR" sz="1000" u="none" strike="noStrike" dirty="0">
                          <a:effectLst/>
                          <a:latin typeface="+mj-ea"/>
                          <a:ea typeface="+mj-ea"/>
                        </a:rPr>
                        <a:t>: </a:t>
                      </a: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가치기반수용모델</a:t>
                      </a:r>
                      <a:r>
                        <a:rPr lang="en-US" altLang="ko-KR" sz="1000" u="none" strike="noStrike" dirty="0">
                          <a:effectLst/>
                          <a:latin typeface="+mj-ea"/>
                          <a:ea typeface="+mj-ea"/>
                        </a:rPr>
                        <a:t>(VAM)</a:t>
                      </a: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을 중심으로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김희연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j-ea"/>
                          <a:ea typeface="+mj-ea"/>
                        </a:rPr>
                        <a:t>경기대학교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3154751540"/>
                  </a:ext>
                </a:extLst>
              </a:tr>
            </a:tbl>
          </a:graphicData>
        </a:graphic>
      </p:graphicFrame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CD876870-155C-42EB-90CE-F8CE39052D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293385"/>
              </p:ext>
            </p:extLst>
          </p:nvPr>
        </p:nvGraphicFramePr>
        <p:xfrm>
          <a:off x="298452" y="3041893"/>
          <a:ext cx="6261098" cy="16414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735">
                  <a:extLst>
                    <a:ext uri="{9D8B030D-6E8A-4147-A177-3AD203B41FA5}">
                      <a16:colId xmlns:a16="http://schemas.microsoft.com/office/drawing/2014/main" val="1691933327"/>
                    </a:ext>
                  </a:extLst>
                </a:gridCol>
                <a:gridCol w="4434313">
                  <a:extLst>
                    <a:ext uri="{9D8B030D-6E8A-4147-A177-3AD203B41FA5}">
                      <a16:colId xmlns:a16="http://schemas.microsoft.com/office/drawing/2014/main" val="1996386371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val="1654115016"/>
                    </a:ext>
                  </a:extLst>
                </a:gridCol>
                <a:gridCol w="798830">
                  <a:extLst>
                    <a:ext uri="{9D8B030D-6E8A-4147-A177-3AD203B41FA5}">
                      <a16:colId xmlns:a16="http://schemas.microsoft.com/office/drawing/2014/main" val="3363485867"/>
                    </a:ext>
                  </a:extLst>
                </a:gridCol>
              </a:tblGrid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100" b="1" u="none" strike="noStrike" dirty="0">
                          <a:effectLst/>
                          <a:latin typeface="+mn-ea"/>
                          <a:ea typeface="+mn-ea"/>
                        </a:rPr>
                        <a:t>Session 2 </a:t>
                      </a:r>
                      <a:r>
                        <a:rPr lang="ko-KR" altLang="en-US" sz="1100" b="1" u="none" strike="noStrike" dirty="0">
                          <a:effectLst/>
                          <a:latin typeface="+mn-ea"/>
                          <a:ea typeface="+mn-ea"/>
                        </a:rPr>
                        <a:t>소비자행동과 </a:t>
                      </a:r>
                      <a:r>
                        <a:rPr lang="en-US" altLang="ko-KR" sz="1100" b="1" u="none" strike="noStrike" dirty="0">
                          <a:effectLst/>
                          <a:latin typeface="+mn-ea"/>
                          <a:ea typeface="+mn-ea"/>
                        </a:rPr>
                        <a:t>DMAC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b="1" u="none" strike="noStrike" dirty="0">
                          <a:effectLst/>
                          <a:latin typeface="+mn-ea"/>
                          <a:ea typeface="+mn-ea"/>
                        </a:rPr>
                        <a:t>발표자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b="1" u="none" strike="noStrike" dirty="0">
                          <a:effectLst/>
                          <a:latin typeface="+mn-ea"/>
                          <a:ea typeface="+mn-ea"/>
                        </a:rPr>
                        <a:t>소속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2882501751"/>
                  </a:ext>
                </a:extLst>
              </a:tr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우울이 충동구매 및 시간할인 민감도에 미치는 신경반응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윤미령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성균관대학교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2520930299"/>
                  </a:ext>
                </a:extLst>
              </a:tr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>
                          <a:effectLst/>
                          <a:latin typeface="+mn-ea"/>
                          <a:ea typeface="+mn-ea"/>
                        </a:rPr>
                        <a:t>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000" u="none" strike="noStrike" dirty="0">
                          <a:effectLst/>
                          <a:latin typeface="+mn-ea"/>
                          <a:ea typeface="+mn-ea"/>
                        </a:rPr>
                        <a:t>Filters reduce Information overload and change consumer’s choice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000" u="none" strike="noStrike">
                          <a:effectLst/>
                          <a:latin typeface="+mn-ea"/>
                          <a:ea typeface="+mn-ea"/>
                        </a:rPr>
                        <a:t>Olga Kim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성균관대학교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4016480527"/>
                  </a:ext>
                </a:extLst>
              </a:tr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>
                          <a:effectLst/>
                          <a:latin typeface="+mn-ea"/>
                          <a:ea typeface="+mn-ea"/>
                        </a:rPr>
                        <a:t>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000" u="none" strike="noStrike" dirty="0">
                          <a:effectLst/>
                          <a:latin typeface="+mn-ea"/>
                          <a:ea typeface="+mn-ea"/>
                        </a:rPr>
                        <a:t>Hedonic or Utilitarian? Customer Purchase Response after Exerting Self-control: AN </a:t>
                      </a:r>
                      <a:r>
                        <a:rPr lang="en-US" sz="1000" u="none" strike="noStrike" dirty="0" err="1">
                          <a:effectLst/>
                          <a:latin typeface="+mn-ea"/>
                          <a:ea typeface="+mn-ea"/>
                        </a:rPr>
                        <a:t>fNIRS</a:t>
                      </a:r>
                      <a:r>
                        <a:rPr lang="en-US" sz="1000" u="none" strike="noStrike" dirty="0">
                          <a:effectLst/>
                          <a:latin typeface="+mn-ea"/>
                          <a:ea typeface="+mn-ea"/>
                        </a:rPr>
                        <a:t>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단웬잉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성균관대학교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2812266848"/>
                  </a:ext>
                </a:extLst>
              </a:tr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>
                          <a:effectLst/>
                          <a:latin typeface="+mn-ea"/>
                          <a:ea typeface="+mn-ea"/>
                        </a:rPr>
                        <a:t>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000" u="none" strike="noStrike" dirty="0">
                          <a:effectLst/>
                          <a:latin typeface="+mn-ea"/>
                          <a:ea typeface="+mn-ea"/>
                        </a:rPr>
                        <a:t>A drop that fills the bucket -Tipping point and perceived efficacy in collective, coactive, individual frame 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김기현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부산대학교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158579020"/>
                  </a:ext>
                </a:extLst>
              </a:tr>
            </a:tbl>
          </a:graphicData>
        </a:graphic>
      </p:graphicFrame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C0111A1C-1378-4ABA-988E-8B152E3A8D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791369"/>
              </p:ext>
            </p:extLst>
          </p:nvPr>
        </p:nvGraphicFramePr>
        <p:xfrm>
          <a:off x="295910" y="4792069"/>
          <a:ext cx="6266182" cy="18700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068">
                  <a:extLst>
                    <a:ext uri="{9D8B030D-6E8A-4147-A177-3AD203B41FA5}">
                      <a16:colId xmlns:a16="http://schemas.microsoft.com/office/drawing/2014/main" val="3006240545"/>
                    </a:ext>
                  </a:extLst>
                </a:gridCol>
                <a:gridCol w="4430172">
                  <a:extLst>
                    <a:ext uri="{9D8B030D-6E8A-4147-A177-3AD203B41FA5}">
                      <a16:colId xmlns:a16="http://schemas.microsoft.com/office/drawing/2014/main" val="326202242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90850523"/>
                    </a:ext>
                  </a:extLst>
                </a:gridCol>
                <a:gridCol w="815342">
                  <a:extLst>
                    <a:ext uri="{9D8B030D-6E8A-4147-A177-3AD203B41FA5}">
                      <a16:colId xmlns:a16="http://schemas.microsoft.com/office/drawing/2014/main" val="3594570255"/>
                    </a:ext>
                  </a:extLst>
                </a:gridCol>
              </a:tblGrid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100" b="1" u="none" strike="noStrike" dirty="0">
                          <a:effectLst/>
                          <a:latin typeface="+mn-ea"/>
                          <a:ea typeface="+mn-ea"/>
                        </a:rPr>
                        <a:t>Session 3 </a:t>
                      </a:r>
                      <a:r>
                        <a:rPr lang="ko-KR" altLang="en-US" sz="1100" b="1" u="none" strike="noStrike" dirty="0">
                          <a:effectLst/>
                          <a:latin typeface="+mn-ea"/>
                          <a:ea typeface="+mn-ea"/>
                        </a:rPr>
                        <a:t>새로운 산업과 </a:t>
                      </a:r>
                      <a:r>
                        <a:rPr lang="en-US" altLang="ko-KR" sz="1100" b="1" u="none" strike="noStrike" dirty="0">
                          <a:effectLst/>
                          <a:latin typeface="+mn-ea"/>
                          <a:ea typeface="+mn-ea"/>
                        </a:rPr>
                        <a:t>DMAC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b="1" u="none" strike="noStrike" dirty="0">
                          <a:effectLst/>
                          <a:latin typeface="+mn-ea"/>
                          <a:ea typeface="+mn-ea"/>
                        </a:rPr>
                        <a:t>발표자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b="1" u="none" strike="noStrike" dirty="0">
                          <a:effectLst/>
                          <a:latin typeface="+mn-ea"/>
                          <a:ea typeface="+mn-ea"/>
                        </a:rPr>
                        <a:t>소속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1205712592"/>
                  </a:ext>
                </a:extLst>
              </a:tr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 err="1">
                          <a:effectLst/>
                          <a:latin typeface="+mn-ea"/>
                          <a:ea typeface="+mn-ea"/>
                        </a:rPr>
                        <a:t>패션스타트업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 기업의 현황과 발전에 대한 연구 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부산패션 신진디자이너를 중심으로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장지연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부산대학교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1020258814"/>
                  </a:ext>
                </a:extLst>
              </a:tr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>
                          <a:effectLst/>
                          <a:latin typeface="+mn-ea"/>
                          <a:ea typeface="+mn-ea"/>
                        </a:rPr>
                        <a:t>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000" u="none" strike="noStrike" dirty="0">
                          <a:effectLst/>
                          <a:latin typeface="+mn-ea"/>
                          <a:ea typeface="+mn-ea"/>
                        </a:rPr>
                        <a:t>The effects of coupons on crowdfunding platforms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이세현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성균관대학교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673391249"/>
                  </a:ext>
                </a:extLst>
              </a:tr>
              <a:tr h="9948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>
                          <a:effectLst/>
                          <a:latin typeface="+mn-ea"/>
                          <a:ea typeface="+mn-ea"/>
                        </a:rPr>
                        <a:t>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변화된 마케팅 패러다임 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소비자중심 공동가치창출 프로세스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이유빈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성공회대학교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74594251"/>
                  </a:ext>
                </a:extLst>
              </a:tr>
              <a:tr h="16875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>
                          <a:effectLst/>
                          <a:latin typeface="+mn-ea"/>
                          <a:ea typeface="+mn-ea"/>
                        </a:rPr>
                        <a:t>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000" u="none" strike="noStrike" dirty="0">
                          <a:effectLst/>
                          <a:latin typeface="+mn-ea"/>
                          <a:ea typeface="+mn-ea"/>
                        </a:rPr>
                        <a:t>The Impact of the Overall Healthfulness and Front-of-Package (FOP) on Brand Performance: </a:t>
                      </a:r>
                      <a:br>
                        <a:rPr lang="en-US" sz="10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sz="1000" u="none" strike="noStrike" dirty="0">
                          <a:effectLst/>
                          <a:latin typeface="+mn-ea"/>
                          <a:ea typeface="+mn-ea"/>
                        </a:rPr>
                        <a:t>The Case of Food Industry in South Korea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 err="1">
                          <a:effectLst/>
                          <a:latin typeface="+mn-ea"/>
                          <a:ea typeface="+mn-ea"/>
                        </a:rPr>
                        <a:t>윤원주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한국외국어대학교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1241231898"/>
                  </a:ext>
                </a:extLst>
              </a:tr>
            </a:tbl>
          </a:graphicData>
        </a:graphic>
      </p:graphicFrame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29722B5E-8062-4E77-A998-03139CD65C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439574"/>
              </p:ext>
            </p:extLst>
          </p:nvPr>
        </p:nvGraphicFramePr>
        <p:xfrm>
          <a:off x="298452" y="6770845"/>
          <a:ext cx="6261098" cy="22009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735">
                  <a:extLst>
                    <a:ext uri="{9D8B030D-6E8A-4147-A177-3AD203B41FA5}">
                      <a16:colId xmlns:a16="http://schemas.microsoft.com/office/drawing/2014/main" val="532722475"/>
                    </a:ext>
                  </a:extLst>
                </a:gridCol>
                <a:gridCol w="4434313">
                  <a:extLst>
                    <a:ext uri="{9D8B030D-6E8A-4147-A177-3AD203B41FA5}">
                      <a16:colId xmlns:a16="http://schemas.microsoft.com/office/drawing/2014/main" val="763164119"/>
                    </a:ext>
                  </a:extLst>
                </a:gridCol>
                <a:gridCol w="601980">
                  <a:extLst>
                    <a:ext uri="{9D8B030D-6E8A-4147-A177-3AD203B41FA5}">
                      <a16:colId xmlns:a16="http://schemas.microsoft.com/office/drawing/2014/main" val="183887855"/>
                    </a:ext>
                  </a:extLst>
                </a:gridCol>
                <a:gridCol w="814070">
                  <a:extLst>
                    <a:ext uri="{9D8B030D-6E8A-4147-A177-3AD203B41FA5}">
                      <a16:colId xmlns:a16="http://schemas.microsoft.com/office/drawing/2014/main" val="2328762886"/>
                    </a:ext>
                  </a:extLst>
                </a:gridCol>
              </a:tblGrid>
              <a:tr h="259564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100" b="1" u="none" strike="noStrike" dirty="0">
                          <a:effectLst/>
                          <a:latin typeface="+mn-ea"/>
                          <a:ea typeface="+mn-ea"/>
                        </a:rPr>
                        <a:t>Session 4 </a:t>
                      </a:r>
                      <a:r>
                        <a:rPr lang="ko-KR" altLang="en-US" sz="1100" b="1" u="none" strike="noStrike" dirty="0">
                          <a:effectLst/>
                          <a:latin typeface="+mn-ea"/>
                          <a:ea typeface="+mn-ea"/>
                        </a:rPr>
                        <a:t>사회적 가치 </a:t>
                      </a:r>
                      <a:r>
                        <a:rPr lang="en-US" altLang="ko-KR" sz="1100" b="1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b="1" u="none" strike="noStrike" dirty="0">
                          <a:effectLst/>
                          <a:latin typeface="+mn-ea"/>
                          <a:ea typeface="+mn-ea"/>
                        </a:rPr>
                        <a:t>공유와 상생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b="1" u="none" strike="noStrike" dirty="0">
                          <a:effectLst/>
                          <a:latin typeface="+mn-ea"/>
                          <a:ea typeface="+mn-ea"/>
                        </a:rPr>
                        <a:t>발표자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b="1" u="none" strike="noStrike" dirty="0">
                          <a:effectLst/>
                          <a:latin typeface="+mn-ea"/>
                          <a:ea typeface="+mn-ea"/>
                        </a:rPr>
                        <a:t>소속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1972678485"/>
                  </a:ext>
                </a:extLst>
              </a:tr>
              <a:tr h="31019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지속성장을 위한 시장친화형 사회적 가치 창출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의미와 과제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민동원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>
                          <a:effectLst/>
                          <a:latin typeface="+mn-ea"/>
                          <a:ea typeface="+mn-ea"/>
                        </a:rPr>
                        <a:t>단국대학교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985222051"/>
                  </a:ext>
                </a:extLst>
              </a:tr>
              <a:tr h="3746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2</a:t>
                      </a:r>
                      <a:endParaRPr lang="ko-KR" altLang="en-US" sz="1000" dirty="0"/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SK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 말하는 사회적 가치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ESG</a:t>
                      </a: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 err="1">
                          <a:effectLst/>
                          <a:latin typeface="+mn-ea"/>
                          <a:ea typeface="+mn-ea"/>
                        </a:rPr>
                        <a:t>박천규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SK 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사회적가치위원회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2870234361"/>
                  </a:ext>
                </a:extLst>
              </a:tr>
              <a:tr h="70142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3</a:t>
                      </a:r>
                      <a:endParaRPr lang="ko-KR" altLang="en-US" sz="1000" dirty="0"/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풀무원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ESG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전략 실행 사례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심수옥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b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000" u="none" strike="noStrike" dirty="0" err="1">
                          <a:effectLst/>
                          <a:latin typeface="+mn-ea"/>
                          <a:ea typeface="+mn-ea"/>
                        </a:rPr>
                        <a:t>이상부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성균관대학교</a:t>
                      </a:r>
                      <a:b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전략경영원장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+mn-ea"/>
                          <a:ea typeface="+mn-ea"/>
                        </a:rPr>
                        <a:t>풀무원</a:t>
                      </a:r>
                      <a:r>
                        <a:rPr lang="en-US" altLang="ko-KR" sz="100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4257388208"/>
                  </a:ext>
                </a:extLst>
              </a:tr>
              <a:tr h="46886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000" u="none" strike="noStrike" dirty="0">
                          <a:effectLst/>
                          <a:latin typeface="함초롬바탕"/>
                        </a:rPr>
                        <a:t>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함초롬바탕"/>
                        <a:ea typeface="맑은 고딕" panose="020B0503020000020004" pitchFamily="50" charset="-127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함초롬바탕"/>
                        </a:rPr>
                        <a:t>기업 나이가 기업의 사회적 책임</a:t>
                      </a:r>
                      <a:r>
                        <a:rPr lang="en-US" altLang="ko-KR" sz="1000" u="none" strike="noStrike" dirty="0">
                          <a:effectLst/>
                          <a:latin typeface="함초롬바탕"/>
                        </a:rPr>
                        <a:t>(</a:t>
                      </a:r>
                      <a:r>
                        <a:rPr lang="en-US" sz="1000" u="none" strike="noStrike" dirty="0">
                          <a:effectLst/>
                          <a:latin typeface="함초롬바탕"/>
                        </a:rPr>
                        <a:t>corporate social responsibility)</a:t>
                      </a:r>
                      <a:r>
                        <a:rPr lang="ko-KR" altLang="en-US" sz="1000" u="none" strike="noStrike" dirty="0">
                          <a:effectLst/>
                          <a:latin typeface="함초롬바탕"/>
                        </a:rPr>
                        <a:t>과 재무 성과</a:t>
                      </a:r>
                      <a:r>
                        <a:rPr lang="en-US" altLang="ko-KR" sz="1000" u="none" strike="noStrike" dirty="0">
                          <a:effectLst/>
                          <a:latin typeface="함초롬바탕"/>
                        </a:rPr>
                        <a:t>(</a:t>
                      </a:r>
                      <a:r>
                        <a:rPr lang="en-US" sz="1000" u="none" strike="noStrike" dirty="0">
                          <a:effectLst/>
                          <a:latin typeface="함초롬바탕"/>
                        </a:rPr>
                        <a:t>financial performance) </a:t>
                      </a:r>
                      <a:r>
                        <a:rPr lang="ko-KR" altLang="en-US" sz="1000" u="none" strike="noStrike" dirty="0">
                          <a:effectLst/>
                          <a:latin typeface="함초롬바탕"/>
                        </a:rPr>
                        <a:t>관계에 미치는 영향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함초롬바탕"/>
                        <a:ea typeface="맑은 고딕" panose="020B0503020000020004" pitchFamily="50" charset="-127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 err="1">
                          <a:effectLst/>
                          <a:latin typeface="함초롬바탕"/>
                        </a:rPr>
                        <a:t>한혜정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함초롬바탕"/>
                        <a:ea typeface="맑은 고딕" panose="020B0503020000020004" pitchFamily="50" charset="-127"/>
                      </a:endParaRPr>
                    </a:p>
                  </a:txBody>
                  <a:tcPr marL="3685" marR="3685" marT="368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000" u="none" strike="noStrike" dirty="0">
                          <a:effectLst/>
                          <a:latin typeface="함초롬바탕"/>
                        </a:rPr>
                        <a:t>연세대학교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함초롬바탕"/>
                        <a:ea typeface="맑은 고딕" panose="020B0503020000020004" pitchFamily="50" charset="-127"/>
                      </a:endParaRPr>
                    </a:p>
                  </a:txBody>
                  <a:tcPr marL="3685" marR="3685" marT="3685" marB="0" anchor="ctr"/>
                </a:tc>
                <a:extLst>
                  <a:ext uri="{0D108BD9-81ED-4DB2-BD59-A6C34878D82A}">
                    <a16:rowId xmlns:a16="http://schemas.microsoft.com/office/drawing/2014/main" val="1886430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6728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483</TotalTime>
  <Words>831</Words>
  <Application>Microsoft Office PowerPoint</Application>
  <PresentationFormat>A4 용지(210x297mm)</PresentationFormat>
  <Paragraphs>135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2" baseType="lpstr">
      <vt:lpstr>나눔스퀘어_ac Bold</vt:lpstr>
      <vt:lpstr>나눔스퀘어_ac ExtraBold</vt:lpstr>
      <vt:lpstr>맑은 고딕</vt:lpstr>
      <vt:lpstr>함초롬바탕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사용자</dc:creator>
  <cp:lastModifiedBy>박관호</cp:lastModifiedBy>
  <cp:revision>134</cp:revision>
  <dcterms:created xsi:type="dcterms:W3CDTF">2019-04-08T12:15:27Z</dcterms:created>
  <dcterms:modified xsi:type="dcterms:W3CDTF">2021-01-14T08:08:56Z</dcterms:modified>
</cp:coreProperties>
</file>